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0"/>
  </p:notesMasterIdLst>
  <p:sldIdLst>
    <p:sldId id="470" r:id="rId5"/>
    <p:sldId id="326" r:id="rId6"/>
    <p:sldId id="2134807552" r:id="rId7"/>
    <p:sldId id="2134807551" r:id="rId8"/>
    <p:sldId id="308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94F797-F13C-4C96-A1C3-85D603FE81CE}" v="6" dt="2025-02-04T07:29:04.5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097" autoAdjust="0"/>
  </p:normalViewPr>
  <p:slideViewPr>
    <p:cSldViewPr snapToGrid="0">
      <p:cViewPr varScale="1">
        <p:scale>
          <a:sx n="76" d="100"/>
          <a:sy n="76" d="100"/>
        </p:scale>
        <p:origin x="840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ew Jia Voon" userId="487b3e15-6bac-428e-b76b-6df51695199e" providerId="ADAL" clId="{06A0EF23-E51E-4383-A722-679B728F2230}"/>
    <pc:docChg chg="addSld delSld modSld">
      <pc:chgData name="Siew Jia Voon" userId="487b3e15-6bac-428e-b76b-6df51695199e" providerId="ADAL" clId="{06A0EF23-E51E-4383-A722-679B728F2230}" dt="2024-05-06T11:06:18.370" v="1" actId="47"/>
      <pc:docMkLst>
        <pc:docMk/>
      </pc:docMkLst>
      <pc:sldChg chg="del">
        <pc:chgData name="Siew Jia Voon" userId="487b3e15-6bac-428e-b76b-6df51695199e" providerId="ADAL" clId="{06A0EF23-E51E-4383-A722-679B728F2230}" dt="2024-05-06T11:06:18.370" v="1" actId="47"/>
        <pc:sldMkLst>
          <pc:docMk/>
          <pc:sldMk cId="1842800679" sldId="2459"/>
        </pc:sldMkLst>
      </pc:sldChg>
      <pc:sldChg chg="add">
        <pc:chgData name="Siew Jia Voon" userId="487b3e15-6bac-428e-b76b-6df51695199e" providerId="ADAL" clId="{06A0EF23-E51E-4383-A722-679B728F2230}" dt="2024-05-06T11:06:16.613" v="0"/>
        <pc:sldMkLst>
          <pc:docMk/>
          <pc:sldMk cId="4039764231" sldId="3085"/>
        </pc:sldMkLst>
      </pc:sldChg>
    </pc:docChg>
  </pc:docChgLst>
  <pc:docChgLst>
    <pc:chgData name="Siew Jia Voon" userId="487b3e15-6bac-428e-b76b-6df51695199e" providerId="ADAL" clId="{3DCD5D54-6800-4B8C-BEFE-1373FDC1A1F5}"/>
    <pc:docChg chg="custSel modSld">
      <pc:chgData name="Siew Jia Voon" userId="487b3e15-6bac-428e-b76b-6df51695199e" providerId="ADAL" clId="{3DCD5D54-6800-4B8C-BEFE-1373FDC1A1F5}" dt="2023-02-23T07:02:04.216" v="51" actId="20577"/>
      <pc:docMkLst>
        <pc:docMk/>
      </pc:docMkLst>
      <pc:sldChg chg="addSp modSp mod">
        <pc:chgData name="Siew Jia Voon" userId="487b3e15-6bac-428e-b76b-6df51695199e" providerId="ADAL" clId="{3DCD5D54-6800-4B8C-BEFE-1373FDC1A1F5}" dt="2023-02-23T07:02:04.216" v="51" actId="20577"/>
        <pc:sldMkLst>
          <pc:docMk/>
          <pc:sldMk cId="2103384042" sldId="2134807551"/>
        </pc:sldMkLst>
      </pc:sldChg>
    </pc:docChg>
  </pc:docChgLst>
  <pc:docChgLst>
    <pc:chgData name="Stanley Poh" userId="S::pohwc@namic.sg::cb497f8a-5e1c-46fe-8325-31181c7a9132" providerId="AD" clId="Web-{296EB89C-ED7D-5FC1-7472-3195FCC26E09}"/>
    <pc:docChg chg="modSld">
      <pc:chgData name="Stanley Poh" userId="S::pohwc@namic.sg::cb497f8a-5e1c-46fe-8325-31181c7a9132" providerId="AD" clId="Web-{296EB89C-ED7D-5FC1-7472-3195FCC26E09}" dt="2024-05-13T02:48:56.640" v="0"/>
      <pc:docMkLst>
        <pc:docMk/>
      </pc:docMkLst>
      <pc:sldChg chg="delSp">
        <pc:chgData name="Stanley Poh" userId="S::pohwc@namic.sg::cb497f8a-5e1c-46fe-8325-31181c7a9132" providerId="AD" clId="Web-{296EB89C-ED7D-5FC1-7472-3195FCC26E09}" dt="2024-05-13T02:48:56.640" v="0"/>
        <pc:sldMkLst>
          <pc:docMk/>
          <pc:sldMk cId="2103384042" sldId="2134807551"/>
        </pc:sldMkLst>
      </pc:sldChg>
    </pc:docChg>
  </pc:docChgLst>
  <pc:docChgLst>
    <pc:chgData name="Michelle Ng Min Hui" userId="afb9136a-cdff-4335-9999-14ebc502c67e" providerId="ADAL" clId="{2594F797-F13C-4C96-A1C3-85D603FE81CE}"/>
    <pc:docChg chg="modSld">
      <pc:chgData name="Michelle Ng Min Hui" userId="afb9136a-cdff-4335-9999-14ebc502c67e" providerId="ADAL" clId="{2594F797-F13C-4C96-A1C3-85D603FE81CE}" dt="2025-02-04T07:29:04.503" v="15" actId="1076"/>
      <pc:docMkLst>
        <pc:docMk/>
      </pc:docMkLst>
      <pc:sldChg chg="modSp mod">
        <pc:chgData name="Michelle Ng Min Hui" userId="afb9136a-cdff-4335-9999-14ebc502c67e" providerId="ADAL" clId="{2594F797-F13C-4C96-A1C3-85D603FE81CE}" dt="2025-02-04T07:28:20.859" v="11" actId="404"/>
        <pc:sldMkLst>
          <pc:docMk/>
          <pc:sldMk cId="2488386382" sldId="470"/>
        </pc:sldMkLst>
        <pc:spChg chg="mod">
          <ac:chgData name="Michelle Ng Min Hui" userId="afb9136a-cdff-4335-9999-14ebc502c67e" providerId="ADAL" clId="{2594F797-F13C-4C96-A1C3-85D603FE81CE}" dt="2025-02-04T07:28:20.859" v="11" actId="404"/>
          <ac:spMkLst>
            <pc:docMk/>
            <pc:sldMk cId="2488386382" sldId="470"/>
            <ac:spMk id="7" creationId="{00000000-0000-0000-0000-000000000000}"/>
          </ac:spMkLst>
        </pc:spChg>
      </pc:sldChg>
      <pc:sldChg chg="modSp mod">
        <pc:chgData name="Michelle Ng Min Hui" userId="afb9136a-cdff-4335-9999-14ebc502c67e" providerId="ADAL" clId="{2594F797-F13C-4C96-A1C3-85D603FE81CE}" dt="2025-02-04T07:29:04.503" v="15" actId="1076"/>
        <pc:sldMkLst>
          <pc:docMk/>
          <pc:sldMk cId="4039764231" sldId="3085"/>
        </pc:sldMkLst>
        <pc:spChg chg="mod">
          <ac:chgData name="Michelle Ng Min Hui" userId="afb9136a-cdff-4335-9999-14ebc502c67e" providerId="ADAL" clId="{2594F797-F13C-4C96-A1C3-85D603FE81CE}" dt="2025-02-04T07:24:32.827" v="9" actId="20577"/>
          <ac:spMkLst>
            <pc:docMk/>
            <pc:sldMk cId="4039764231" sldId="3085"/>
            <ac:spMk id="5" creationId="{00000000-0000-0000-0000-000000000000}"/>
          </ac:spMkLst>
        </pc:spChg>
        <pc:picChg chg="mod">
          <ac:chgData name="Michelle Ng Min Hui" userId="afb9136a-cdff-4335-9999-14ebc502c67e" providerId="ADAL" clId="{2594F797-F13C-4C96-A1C3-85D603FE81CE}" dt="2025-02-04T07:29:04.503" v="15" actId="1076"/>
          <ac:picMkLst>
            <pc:docMk/>
            <pc:sldMk cId="4039764231" sldId="3085"/>
            <ac:picMk id="2050" creationId="{27EB3D1F-E622-4544-BC13-83CF85D943A4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A8A5F5-0C59-4B51-B40F-2C31E4AA5600}" type="datetimeFigureOut">
              <a:rPr lang="en-SG" smtClean="0"/>
              <a:t>4/2/2025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760A7D-D9AC-4B3B-89F3-77FE156F18E0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75082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4616"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367F41-1439-4185-8453-7289C113B3EC}" type="slidenum">
              <a:rPr kumimoji="0" lang="en-SG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SG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13022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F9557-54E6-46E5-933B-9F1A860FBCEA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77132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A0CA07-B30A-4775-AC0B-B2EFEEA02208}" type="slidenum">
              <a:rPr lang="en-SG" smtClean="0"/>
              <a:t>4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1429400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04616">
              <a:defRPr/>
            </a:pPr>
            <a:fld id="{8E367F41-1439-4185-8453-7289C113B3EC}" type="slidenum">
              <a:rPr lang="en-SG" sz="1200">
                <a:solidFill>
                  <a:prstClr val="black"/>
                </a:solidFill>
                <a:latin typeface="Calibri" panose="020F0502020204030204"/>
              </a:rPr>
              <a:pPr defTabSz="904616">
                <a:defRPr/>
              </a:pPr>
              <a:t>5</a:t>
            </a:fld>
            <a:endParaRPr lang="en-SG" sz="120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304406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1200" y="1122363"/>
            <a:ext cx="9144000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6600" y="372903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27C47-B566-46C1-B156-63568E484ED6}" type="datetime1">
              <a:rPr lang="en-SG" smtClean="0"/>
              <a:t>4/2/2025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/>
              <a:t>NAMIC Project Evaluation Process (PEP) Guideline Document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9012F-476C-4261-859C-80AEB7D158E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951838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B3646-715E-44E9-9A5A-64672A156B11}" type="datetime1">
              <a:rPr lang="en-SG" smtClean="0"/>
              <a:t>4/2/2025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/>
              <a:t>NAMIC Project Evaluation Process (PEP) Guideline Document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9012F-476C-4261-859C-80AEB7D158EB}" type="slidenum">
              <a:rPr lang="en-SG" smtClean="0"/>
              <a:t>‹#›</a:t>
            </a:fld>
            <a:endParaRPr lang="en-SG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177800" y="977900"/>
            <a:ext cx="117221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934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C0FA6-7201-4602-B33D-1B03FA8261B9}" type="datetime1">
              <a:rPr lang="en-SG" smtClean="0"/>
              <a:t>4/2/2025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/>
              <a:t>NAMIC Project Evaluation Process (PEP) Guideline Document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9012F-476C-4261-859C-80AEB7D158E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138120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5BD73-7C9A-45D2-BC6D-3F48045AF320}" type="datetime1">
              <a:rPr lang="en-SG" smtClean="0"/>
              <a:t>4/2/2025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/>
              <a:t>NAMIC Project Evaluation Process (PEP) Guideline Document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9012F-476C-4261-859C-80AEB7D158EB}" type="slidenum">
              <a:rPr lang="en-SG" smtClean="0"/>
              <a:t>‹#›</a:t>
            </a:fld>
            <a:endParaRPr lang="en-SG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177800" y="850900"/>
            <a:ext cx="117221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BA536E57-E514-480C-B3BB-4026774524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9624" y="64574"/>
            <a:ext cx="1900936" cy="67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783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79CF8-60D0-44D7-8744-E66ACC3904C4}" type="datetime1">
              <a:rPr lang="en-SG" smtClean="0"/>
              <a:t>4/2/2025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/>
              <a:t>NAMIC Project Evaluation Process (PEP) Guideline Document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9012F-476C-4261-859C-80AEB7D158E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007213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7800" y="1155700"/>
            <a:ext cx="5842000" cy="50212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155700"/>
            <a:ext cx="5727700" cy="50212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5A144-2416-47C1-854D-D8D051EE406E}" type="datetime1">
              <a:rPr lang="en-SG" smtClean="0"/>
              <a:t>4/2/2025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/>
              <a:t>NAMIC Project Evaluation Process (PEP) Guideline Document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9012F-476C-4261-859C-80AEB7D158EB}" type="slidenum">
              <a:rPr lang="en-SG" smtClean="0"/>
              <a:t>‹#›</a:t>
            </a:fld>
            <a:endParaRPr lang="en-SG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158750" y="876300"/>
            <a:ext cx="117221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6567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07679-06A4-48AE-B727-41D2BB00A79A}" type="datetime1">
              <a:rPr lang="en-SG" smtClean="0"/>
              <a:t>4/2/2025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/>
              <a:t>NAMIC Project Evaluation Process (PEP) Guideline Document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9012F-476C-4261-859C-80AEB7D158E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178584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C1D16-248E-40FD-A865-25AC7E9CA0BB}" type="datetime1">
              <a:rPr lang="en-SG" smtClean="0"/>
              <a:t>4/2/2025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/>
              <a:t>NAMIC Project Evaluation Process (PEP) Guideline Document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9012F-476C-4261-859C-80AEB7D158EB}" type="slidenum">
              <a:rPr lang="en-SG" smtClean="0"/>
              <a:t>‹#›</a:t>
            </a:fld>
            <a:endParaRPr lang="en-SG"/>
          </a:p>
        </p:txBody>
      </p:sp>
      <p:cxnSp>
        <p:nvCxnSpPr>
          <p:cNvPr id="6" name="Straight Connector 5"/>
          <p:cNvCxnSpPr/>
          <p:nvPr userDrawn="1"/>
        </p:nvCxnSpPr>
        <p:spPr>
          <a:xfrm flipH="1">
            <a:off x="177800" y="850900"/>
            <a:ext cx="117221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1855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2CF71-65C7-4670-B040-EBC7AD493E48}" type="datetime1">
              <a:rPr lang="en-SG" smtClean="0"/>
              <a:t>4/2/2025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/>
              <a:t>NAMIC Project Evaluation Process (PEP) Guideline Document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9012F-476C-4261-859C-80AEB7D158EB}" type="slidenum">
              <a:rPr lang="en-SG" smtClean="0"/>
              <a:t>‹#›</a:t>
            </a:fld>
            <a:endParaRPr lang="en-SG"/>
          </a:p>
        </p:txBody>
      </p:sp>
      <p:cxnSp>
        <p:nvCxnSpPr>
          <p:cNvPr id="5" name="Straight Connector 4"/>
          <p:cNvCxnSpPr/>
          <p:nvPr userDrawn="1"/>
        </p:nvCxnSpPr>
        <p:spPr>
          <a:xfrm flipH="1">
            <a:off x="177800" y="977900"/>
            <a:ext cx="117221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3968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1890A-22BF-4EC4-9AFF-82C0165690EF}" type="datetime1">
              <a:rPr lang="en-SG" smtClean="0"/>
              <a:t>4/2/2025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/>
              <a:t>NAMIC Project Evaluation Process (PEP) Guideline Document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9012F-476C-4261-859C-80AEB7D158E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999514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6FEE7-4505-4ADF-BF43-AC78A0C87104}" type="datetime1">
              <a:rPr lang="en-SG" smtClean="0"/>
              <a:t>4/2/2025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/>
              <a:t>NAMIC Project Evaluation Process (PEP) Guideline Document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9012F-476C-4261-859C-80AEB7D158E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393485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7800" y="149225"/>
            <a:ext cx="11722100" cy="701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9900" y="1067593"/>
            <a:ext cx="11430000" cy="5072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77800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19497A-CD59-464D-8273-9DCBF0571949}" type="datetime1">
              <a:rPr lang="en-SG" smtClean="0"/>
              <a:t>4/2/2025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48100" y="634682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SG"/>
              <a:t>NAMIC Project Evaluation Process (PEP) Guideline Document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56700" y="634682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59012F-476C-4261-859C-80AEB7D158EB}" type="slidenum">
              <a:rPr lang="en-SG" smtClean="0"/>
              <a:t>‹#›</a:t>
            </a:fld>
            <a:endParaRPr lang="en-SG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E249180A-9CAE-4E78-AA21-5F452A6D9083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2750" y="64574"/>
            <a:ext cx="1527810" cy="5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753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hyperlink" Target="https://www.instagram.com/namicsg/" TargetMode="External"/><Relationship Id="rId18" Type="http://schemas.openxmlformats.org/officeDocument/2006/relationships/image" Target="../media/image13.png"/><Relationship Id="rId3" Type="http://schemas.openxmlformats.org/officeDocument/2006/relationships/image" Target="../media/image5.jpeg"/><Relationship Id="rId21" Type="http://schemas.openxmlformats.org/officeDocument/2006/relationships/image" Target="../media/image15.png"/><Relationship Id="rId7" Type="http://schemas.openxmlformats.org/officeDocument/2006/relationships/hyperlink" Target="https://www.facebook.com/namicsg" TargetMode="External"/><Relationship Id="rId12" Type="http://schemas.openxmlformats.org/officeDocument/2006/relationships/image" Target="../media/image10.png"/><Relationship Id="rId17" Type="http://schemas.openxmlformats.org/officeDocument/2006/relationships/hyperlink" Target="mailto:namicinfo@namic.sg" TargetMode="External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2.pn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hyperlink" Target="https://twitter.com/namicsg" TargetMode="External"/><Relationship Id="rId5" Type="http://schemas.openxmlformats.org/officeDocument/2006/relationships/hyperlink" Target="https://www.a-star.edu.sg/" TargetMode="External"/><Relationship Id="rId15" Type="http://schemas.openxmlformats.org/officeDocument/2006/relationships/hyperlink" Target="https://namic.sg/" TargetMode="External"/><Relationship Id="rId10" Type="http://schemas.openxmlformats.org/officeDocument/2006/relationships/image" Target="../media/image9.png"/><Relationship Id="rId19" Type="http://schemas.openxmlformats.org/officeDocument/2006/relationships/hyperlink" Target="https://www.youtube.com/channel/UCHP1L-3TkZQDm6JxJmGsY5g" TargetMode="External"/><Relationship Id="rId4" Type="http://schemas.openxmlformats.org/officeDocument/2006/relationships/image" Target="../media/image6.png"/><Relationship Id="rId9" Type="http://schemas.openxmlformats.org/officeDocument/2006/relationships/hyperlink" Target="https://www.linkedin.com/company/namicsg" TargetMode="External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:\Users\mahendranreddy\AppData\Local\Microsoft\Windows\INetCache\Content.Word\iStock-1171902434.jpg"/>
          <p:cNvPicPr/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8359"/>
            <a:ext cx="12192000" cy="6872320"/>
          </a:xfrm>
          <a:prstGeom prst="rect">
            <a:avLst/>
          </a:prstGeom>
          <a:noFill/>
          <a:ln>
            <a:noFill/>
          </a:ln>
          <a:effectLst>
            <a:glow>
              <a:schemeClr val="accent1"/>
            </a:glow>
            <a:softEdge rad="0"/>
          </a:effectLst>
        </p:spPr>
      </p:pic>
      <p:sp>
        <p:nvSpPr>
          <p:cNvPr id="4" name="TextBox 3"/>
          <p:cNvSpPr txBox="1"/>
          <p:nvPr/>
        </p:nvSpPr>
        <p:spPr>
          <a:xfrm>
            <a:off x="430457" y="2271255"/>
            <a:ext cx="9635032" cy="738664"/>
          </a:xfrm>
          <a:prstGeom prst="rect">
            <a:avLst/>
          </a:prstGeom>
          <a:noFill/>
          <a:effectLst>
            <a:glow rad="127000">
              <a:schemeClr val="accent1"/>
            </a:glow>
          </a:effectLst>
        </p:spPr>
        <p:txBody>
          <a:bodyPr wrap="square" lIns="121920" tIns="60960" rIns="121920" bIns="60960" rtlCol="0" anchor="t">
            <a:spAutoFit/>
          </a:bodyPr>
          <a:lstStyle/>
          <a:p>
            <a:pPr defTabSz="914377">
              <a:defRPr/>
            </a:pPr>
            <a:r>
              <a:rPr lang="en-SG" sz="4000" b="1">
                <a:solidFill>
                  <a:schemeClr val="bg1"/>
                </a:solidFill>
                <a:latin typeface="Arial"/>
                <a:ea typeface="+mn-lt"/>
                <a:cs typeface="Arial"/>
              </a:rPr>
              <a:t>Project Title</a:t>
            </a:r>
            <a:endParaRPr lang="en-US" sz="2800" b="1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0457" y="4880075"/>
            <a:ext cx="746358" cy="400110"/>
          </a:xfrm>
          <a:prstGeom prst="rect">
            <a:avLst/>
          </a:prstGeom>
          <a:noFill/>
        </p:spPr>
        <p:txBody>
          <a:bodyPr wrap="none" lIns="121920" tIns="60960" rIns="121920" bIns="60960" rtlCol="0" anchor="t">
            <a:spAutoFit/>
          </a:bodyPr>
          <a:lstStyle/>
          <a:p>
            <a:pPr defTabSz="914377">
              <a:defRPr/>
            </a:pPr>
            <a:r>
              <a:rPr lang="en-US" b="1">
                <a:solidFill>
                  <a:schemeClr val="bg1"/>
                </a:solidFill>
                <a:latin typeface="Arial"/>
                <a:cs typeface="Arial"/>
              </a:rPr>
              <a:t>Date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660" y="5315545"/>
            <a:ext cx="2050920" cy="60416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1534" y="5925085"/>
            <a:ext cx="3625544" cy="338554"/>
          </a:xfrm>
          <a:prstGeom prst="rect">
            <a:avLst/>
          </a:prstGeom>
          <a:noFill/>
        </p:spPr>
        <p:txBody>
          <a:bodyPr wrap="none" numCol="1" rtlCol="0">
            <a:spAutoFit/>
          </a:bodyPr>
          <a:lstStyle/>
          <a:p>
            <a:pPr defTabSz="914377">
              <a:defRPr/>
            </a:pPr>
            <a:r>
              <a:rPr lang="en-SG" sz="1600" i="1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National Platform Hosted by A*STAR</a:t>
            </a:r>
            <a:endParaRPr lang="en-SG" sz="1600" dirty="0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C6B266-53D1-36CB-4FF8-2BB91367DFF1}"/>
              </a:ext>
            </a:extLst>
          </p:cNvPr>
          <p:cNvSpPr txBox="1"/>
          <p:nvPr/>
        </p:nvSpPr>
        <p:spPr>
          <a:xfrm>
            <a:off x="461533" y="3059668"/>
            <a:ext cx="11000793" cy="1046440"/>
          </a:xfrm>
          <a:prstGeom prst="rect">
            <a:avLst/>
          </a:prstGeom>
          <a:noFill/>
          <a:effectLst>
            <a:glow rad="127000">
              <a:schemeClr val="accent1"/>
            </a:glow>
          </a:effectLst>
        </p:spPr>
        <p:txBody>
          <a:bodyPr wrap="square" lIns="121920" tIns="60960" rIns="121920" bIns="60960" numCol="2" rtlCol="0" anchor="t">
            <a:spAutoFit/>
          </a:bodyPr>
          <a:lstStyle/>
          <a:p>
            <a:pPr defTabSz="914377">
              <a:defRPr/>
            </a:pPr>
            <a:r>
              <a:rPr lang="en-SG" sz="2000" b="1">
                <a:solidFill>
                  <a:schemeClr val="bg1"/>
                </a:solidFill>
                <a:latin typeface="Arial"/>
                <a:ea typeface="+mn-lt"/>
                <a:cs typeface="Arial"/>
              </a:rPr>
              <a:t>PI:</a:t>
            </a:r>
          </a:p>
          <a:p>
            <a:pPr defTabSz="914377">
              <a:defRPr/>
            </a:pPr>
            <a:r>
              <a:rPr lang="en-SG" sz="2000" b="1">
                <a:solidFill>
                  <a:schemeClr val="bg1"/>
                </a:solidFill>
                <a:latin typeface="Arial"/>
                <a:ea typeface="+mn-lt"/>
                <a:cs typeface="Arial"/>
              </a:rPr>
              <a:t>Name, Designation, Organisation</a:t>
            </a:r>
          </a:p>
          <a:p>
            <a:pPr defTabSz="914377">
              <a:defRPr/>
            </a:pPr>
            <a:endParaRPr lang="en-SG" sz="2000" b="1">
              <a:solidFill>
                <a:schemeClr val="bg1"/>
              </a:solidFill>
              <a:latin typeface="Arial"/>
              <a:ea typeface="+mn-lt"/>
              <a:cs typeface="Arial"/>
            </a:endParaRPr>
          </a:p>
          <a:p>
            <a:pPr defTabSz="914377">
              <a:defRPr/>
            </a:pPr>
            <a:r>
              <a:rPr lang="en-SG" sz="2000" b="1">
                <a:solidFill>
                  <a:schemeClr val="bg1"/>
                </a:solidFill>
                <a:latin typeface="Arial"/>
                <a:ea typeface="+mn-lt"/>
                <a:cs typeface="Arial"/>
              </a:rPr>
              <a:t>Collaborator:</a:t>
            </a:r>
          </a:p>
          <a:p>
            <a:pPr defTabSz="914377">
              <a:defRPr/>
            </a:pPr>
            <a:r>
              <a:rPr lang="en-SG" sz="2000" b="1">
                <a:solidFill>
                  <a:schemeClr val="bg1"/>
                </a:solidFill>
                <a:latin typeface="Arial"/>
                <a:ea typeface="+mn-lt"/>
                <a:cs typeface="Arial"/>
              </a:rPr>
              <a:t>Name, Designation, Organisation</a:t>
            </a:r>
          </a:p>
          <a:p>
            <a:pPr defTabSz="914377">
              <a:defRPr/>
            </a:pPr>
            <a:endParaRPr lang="en-US" sz="1400" b="1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883863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7577" y="206063"/>
            <a:ext cx="74138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NAMIC PEP Project Presentation Guideline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7577" y="1082944"/>
            <a:ext cx="11721063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SG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During the project review meeting, each project is allocated 25 minutes: </a:t>
            </a:r>
            <a:r>
              <a:rPr kumimoji="0" lang="en-SG" sz="1600" b="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15 minutes presentation </a:t>
            </a:r>
            <a:r>
              <a:rPr kumimoji="0" lang="en-SG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 10 minutes Q&amp;A.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SG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NAMIC project evaluation panel members consist of </a:t>
            </a: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NAMIC CLP, </a:t>
            </a:r>
            <a:r>
              <a:rPr kumimoji="0" lang="en-SG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Singapore EDB, ESG, NTU, NUS, SUTD, SIT, IAMF, NYP, SP, TP and independent industry members.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SG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First draft should be sent to NAMIC CLP </a:t>
            </a:r>
            <a:r>
              <a:rPr kumimoji="0" lang="en-SG" sz="16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 weeks </a:t>
            </a:r>
            <a:r>
              <a:rPr kumimoji="0" lang="en-SG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before the PEP meeting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SG" sz="1600" b="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Final</a:t>
            </a:r>
            <a:r>
              <a:rPr kumimoji="0" lang="en-SG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presentation ppt slides should be sent to NAMIC CLP </a:t>
            </a:r>
            <a:r>
              <a:rPr kumimoji="0" lang="en-SG" sz="16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week </a:t>
            </a:r>
            <a:r>
              <a:rPr kumimoji="0" lang="en-SG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prior to the project meeting.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SG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presentation slides shall contain the following: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kumimoji="0" lang="en-SG" sz="1600" b="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Commercial Opportunity: </a:t>
            </a:r>
            <a:r>
              <a:rPr kumimoji="0" lang="en-SG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Background of the market needs / how this feeds into sectorial roadmap or SG’s RIE2025 vision?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kumimoji="0" lang="en-SG" sz="1600" b="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Problem Statement: </a:t>
            </a:r>
            <a:r>
              <a:rPr kumimoji="0" lang="en-SG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Outline current landscape and technology limitation, current state of the art, and potential addressable market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kumimoji="0" lang="en-SG" sz="1600" b="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Project Objective and Commercial Outcomes: </a:t>
            </a:r>
            <a:r>
              <a:rPr kumimoji="0" lang="en-SG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are the objective and measurable criteria to assess if the project is successful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kumimoji="0" lang="en-SG" sz="1600" b="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Technical details: </a:t>
            </a:r>
            <a:r>
              <a:rPr kumimoji="0" lang="en-SG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Information on what, how, why 3D Printing can solve the needs.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kumimoji="0" lang="en-SG" sz="1600" b="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Value propositions of the solution: </a:t>
            </a:r>
            <a:r>
              <a:rPr kumimoji="0" lang="en-SG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Highlight the unique value proposition and intended approach, emphasize why 3D printing is chosen, how this solution works and why is the 3DP solution better than the existing one?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kumimoji="0" lang="en-SG" sz="1600" b="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Commercialization Plan and IP Strategy: </a:t>
            </a:r>
            <a:r>
              <a:rPr kumimoji="0" lang="en-SG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Elaborate the commercialization path forward after project completion. What is the strategy for approval/certification? Go-to-market strategy? Any end-user commitment? IP protection plan.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kumimoji="0" lang="en-SG" sz="1600" b="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Summary slide on Project Outcome and Rationale for Support</a:t>
            </a:r>
            <a:r>
              <a:rPr kumimoji="0" lang="en-SG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Justifications on why project should be supported?  e.g. highlight the novelty of the project // project is aligned with roadmap // has strong commercialization potential // address a key need in major sector // in the long run benefits the society / country etc…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SG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SG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slide template is available in slide 3 onwards.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SG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94262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CB9CA85-81B4-1482-5B88-607431308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8AE4CD3-8691-41C4-4EE3-7AC80C5995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FA9FDC-8C8D-BC12-79EA-86796C867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9012F-476C-4261-859C-80AEB7D158EB}" type="slidenum">
              <a:rPr lang="en-SG" smtClean="0"/>
              <a:t>3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74768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95B9CE36-C68A-857D-517D-8D7955A1B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05235" y="6500725"/>
            <a:ext cx="2743200" cy="365125"/>
          </a:xfrm>
        </p:spPr>
        <p:txBody>
          <a:bodyPr/>
          <a:lstStyle/>
          <a:p>
            <a:fld id="{4F7D6DF6-6C66-47DB-AFDE-47EADDD63818}" type="slidenum">
              <a:rPr lang="en-SG" sz="1400" smtClean="0"/>
              <a:t>4</a:t>
            </a:fld>
            <a:endParaRPr lang="en-SG" sz="140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DB3C35B-167A-68EB-402B-54B549974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800" y="149225"/>
            <a:ext cx="11722100" cy="701675"/>
          </a:xfrm>
        </p:spPr>
        <p:txBody>
          <a:bodyPr>
            <a:normAutofit/>
          </a:bodyPr>
          <a:lstStyle/>
          <a:p>
            <a:r>
              <a:rPr lang="en-US"/>
              <a:t>Summary</a:t>
            </a:r>
            <a:endParaRPr lang="en-SG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6821399B-F156-E41D-02F8-B417C13609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4602644"/>
              </p:ext>
            </p:extLst>
          </p:nvPr>
        </p:nvGraphicFramePr>
        <p:xfrm>
          <a:off x="559305" y="1334056"/>
          <a:ext cx="11189130" cy="3701656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3375165">
                  <a:extLst>
                    <a:ext uri="{9D8B030D-6E8A-4147-A177-3AD203B41FA5}">
                      <a16:colId xmlns:a16="http://schemas.microsoft.com/office/drawing/2014/main" val="120384950"/>
                    </a:ext>
                  </a:extLst>
                </a:gridCol>
                <a:gridCol w="7813965">
                  <a:extLst>
                    <a:ext uri="{9D8B030D-6E8A-4147-A177-3AD203B41FA5}">
                      <a16:colId xmlns:a16="http://schemas.microsoft.com/office/drawing/2014/main" val="259637623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/>
                      <a:endParaRPr lang="en-SG" sz="1800">
                        <a:latin typeface="+mn-lt"/>
                        <a:cs typeface="Arial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E8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Project Title</a:t>
                      </a:r>
                      <a:endParaRPr kumimoji="0" lang="en-GB" sz="1800" b="1" i="0" u="none" strike="noStrike" kern="1200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E8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1547834"/>
                  </a:ext>
                </a:extLst>
              </a:tr>
              <a:tr h="2139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PI-Collaborator</a:t>
                      </a:r>
                    </a:p>
                  </a:txBody>
                  <a:tcPr anchor="ctr" horzOverflow="overflow">
                    <a:lnL w="12700">
                      <a:solidFill>
                        <a:schemeClr val="tx1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lvl="0" indent="-171450" algn="just">
                        <a:buFont typeface="Arial" panose="020B0604020202020204" pitchFamily="34" charset="0"/>
                        <a:buChar char="•"/>
                      </a:pPr>
                      <a:endParaRPr lang="en-SG" sz="1800" kern="1200">
                        <a:effectLst/>
                        <a:latin typeface="+mn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9930761"/>
                  </a:ext>
                </a:extLst>
              </a:tr>
              <a:tr h="2139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Total Budget Requested</a:t>
                      </a:r>
                    </a:p>
                  </a:txBody>
                  <a:tcPr anchor="ctr" horzOverflow="overflow">
                    <a:lnL w="12700">
                      <a:solidFill>
                        <a:schemeClr val="tx1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lvl="0" indent="-171450" algn="just">
                        <a:buFont typeface="Arial" panose="020B0604020202020204" pitchFamily="34" charset="0"/>
                        <a:buChar char="•"/>
                      </a:pPr>
                      <a:endParaRPr lang="en-SG" sz="1800" kern="1200">
                        <a:effectLst/>
                        <a:latin typeface="+mn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0782052"/>
                  </a:ext>
                </a:extLst>
              </a:tr>
              <a:tr h="616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sz="18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Duration of Project (Months):</a:t>
                      </a:r>
                      <a:endParaRPr kumimoji="0" lang="en-GB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 w="12700">
                      <a:solidFill>
                        <a:schemeClr val="tx1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lvl="0" indent="-171450" algn="just">
                        <a:buFont typeface="Arial" panose="020B0604020202020204" pitchFamily="34" charset="0"/>
                        <a:buChar char="•"/>
                      </a:pPr>
                      <a:endParaRPr lang="en-SG" sz="1800" kern="1200">
                        <a:effectLst/>
                        <a:latin typeface="+mn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7030893"/>
                  </a:ext>
                </a:extLst>
              </a:tr>
              <a:tr h="616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Outcomes</a:t>
                      </a:r>
                    </a:p>
                  </a:txBody>
                  <a:tcPr anchor="ctr" horzOverflow="overflow">
                    <a:lnL w="12700">
                      <a:solidFill>
                        <a:schemeClr val="tx1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SG" sz="1800" i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Elaborate on the expected outcome and benefits (Refer to Section 5 of the proposal)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9698759"/>
                  </a:ext>
                </a:extLst>
              </a:tr>
              <a:tr h="616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Rationale for Support / Potential for Value Capture in SG </a:t>
                      </a:r>
                    </a:p>
                  </a:txBody>
                  <a:tcPr anchor="ctr" horzOverflow="overflow">
                    <a:lnL w="12700">
                      <a:solidFill>
                        <a:schemeClr val="tx1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1800" i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Articulate the value proposition of the proposal</a:t>
                      </a:r>
                    </a:p>
                    <a:p>
                      <a:pPr marL="342900" indent="-342900" algn="just">
                        <a:spcAft>
                          <a:spcPts val="0"/>
                        </a:spcAft>
                        <a:buAutoNum type="arabicParenR"/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1800" i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Is the proposal an innovation on AM technology, product or application? </a:t>
                      </a:r>
                    </a:p>
                    <a:p>
                      <a:pPr marL="342900" indent="-342900" algn="just">
                        <a:spcAft>
                          <a:spcPts val="0"/>
                        </a:spcAft>
                        <a:buAutoNum type="arabicParenR"/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1800" i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Any differentiation to what is out there? If not, why is this proposal important?</a:t>
                      </a:r>
                    </a:p>
                    <a:p>
                      <a:pPr marL="342900" indent="-342900" algn="just">
                        <a:spcAft>
                          <a:spcPts val="0"/>
                        </a:spcAft>
                        <a:buAutoNum type="arabicParenR"/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1800" i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What is the targeted value capture and/or creation outcome in Singapore?</a:t>
                      </a:r>
                    </a:p>
                    <a:p>
                      <a:pPr marL="342900" indent="-342900" algn="just">
                        <a:spcAft>
                          <a:spcPts val="0"/>
                        </a:spcAft>
                        <a:buAutoNum type="arabicParenR"/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1800" i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Would this be of strategic value to the industries or markets?</a:t>
                      </a:r>
                      <a:endParaRPr lang="en-SG" sz="1800" i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46650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33840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9600E2-C5E0-4384-A6E4-D5DB931D9430}" type="slidenum">
              <a:rPr lang="en-SG" smtClean="0"/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12290" name="Picture 2" descr="https://static.businessinsider.com/image/5e2f793d24306a5cd77dce9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12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9793" y="1698207"/>
            <a:ext cx="4633948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2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Enabling the Next Frontier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11290" y="4819959"/>
            <a:ext cx="588193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2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Agency for Science, Technology and Research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2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kumimoji="0" lang="en-SG" sz="2000" b="1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Fusionopolis</a:t>
            </a:r>
            <a:r>
              <a:rPr kumimoji="0" lang="en-SG" sz="2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Way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2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Kinesis, #</a:t>
            </a:r>
            <a:r>
              <a:rPr lang="en-SG" sz="2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kumimoji="0" lang="en-SG" sz="2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9-11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2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Singapore 138635</a:t>
            </a:r>
          </a:p>
        </p:txBody>
      </p:sp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98480D75-0089-459D-9530-9FDF63A8ACA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984" y="587847"/>
            <a:ext cx="3326218" cy="979845"/>
          </a:xfrm>
          <a:prstGeom prst="rect">
            <a:avLst/>
          </a:prstGeom>
        </p:spPr>
      </p:pic>
      <p:pic>
        <p:nvPicPr>
          <p:cNvPr id="2050" name="Picture 2">
            <a:hlinkClick r:id="rId5"/>
            <a:extLst>
              <a:ext uri="{FF2B5EF4-FFF2-40B4-BE49-F238E27FC236}">
                <a16:creationId xmlns:a16="http://schemas.microsoft.com/office/drawing/2014/main" id="{27EB3D1F-E622-4544-BC13-83CF85D94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385844" y="5661024"/>
            <a:ext cx="2587081" cy="1196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hlinkClick r:id="rId7"/>
            <a:extLst>
              <a:ext uri="{FF2B5EF4-FFF2-40B4-BE49-F238E27FC236}">
                <a16:creationId xmlns:a16="http://schemas.microsoft.com/office/drawing/2014/main" id="{6A70E34D-CD4C-2059-5756-AB814FB87A7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7586" y="3935023"/>
            <a:ext cx="530352" cy="530352"/>
          </a:xfrm>
          <a:prstGeom prst="rect">
            <a:avLst/>
          </a:prstGeom>
        </p:spPr>
      </p:pic>
      <p:pic>
        <p:nvPicPr>
          <p:cNvPr id="15" name="Picture 14">
            <a:hlinkClick r:id="rId9"/>
            <a:extLst>
              <a:ext uri="{FF2B5EF4-FFF2-40B4-BE49-F238E27FC236}">
                <a16:creationId xmlns:a16="http://schemas.microsoft.com/office/drawing/2014/main" id="{2A3B3791-3979-32BC-33FB-35EF0942993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55524" y="3935023"/>
            <a:ext cx="530352" cy="530352"/>
          </a:xfrm>
          <a:prstGeom prst="rect">
            <a:avLst/>
          </a:prstGeom>
        </p:spPr>
      </p:pic>
      <p:pic>
        <p:nvPicPr>
          <p:cNvPr id="22" name="Picture 21">
            <a:hlinkClick r:id="rId11"/>
            <a:extLst>
              <a:ext uri="{FF2B5EF4-FFF2-40B4-BE49-F238E27FC236}">
                <a16:creationId xmlns:a16="http://schemas.microsoft.com/office/drawing/2014/main" id="{982E9DA1-63F8-FF58-EFD1-A10DF18F1B6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544493" y="3935023"/>
            <a:ext cx="530352" cy="530352"/>
          </a:xfrm>
          <a:prstGeom prst="rect">
            <a:avLst/>
          </a:prstGeom>
        </p:spPr>
      </p:pic>
      <p:pic>
        <p:nvPicPr>
          <p:cNvPr id="24" name="Picture 23">
            <a:hlinkClick r:id="rId13"/>
            <a:extLst>
              <a:ext uri="{FF2B5EF4-FFF2-40B4-BE49-F238E27FC236}">
                <a16:creationId xmlns:a16="http://schemas.microsoft.com/office/drawing/2014/main" id="{E0919CBF-6984-C5B0-7EE7-F0EC342E6C3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66555" y="3935023"/>
            <a:ext cx="530352" cy="530352"/>
          </a:xfrm>
          <a:prstGeom prst="rect">
            <a:avLst/>
          </a:prstGeom>
        </p:spPr>
      </p:pic>
      <p:pic>
        <p:nvPicPr>
          <p:cNvPr id="26" name="Picture 25">
            <a:hlinkClick r:id="rId15"/>
            <a:extLst>
              <a:ext uri="{FF2B5EF4-FFF2-40B4-BE49-F238E27FC236}">
                <a16:creationId xmlns:a16="http://schemas.microsoft.com/office/drawing/2014/main" id="{6199FC5C-8BAB-91CC-2BD8-A5A3638F53A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922431" y="3935023"/>
            <a:ext cx="530352" cy="530352"/>
          </a:xfrm>
          <a:prstGeom prst="rect">
            <a:avLst/>
          </a:prstGeom>
        </p:spPr>
      </p:pic>
      <p:pic>
        <p:nvPicPr>
          <p:cNvPr id="28" name="Picture 27">
            <a:hlinkClick r:id="rId17"/>
            <a:extLst>
              <a:ext uri="{FF2B5EF4-FFF2-40B4-BE49-F238E27FC236}">
                <a16:creationId xmlns:a16="http://schemas.microsoft.com/office/drawing/2014/main" id="{81B47FD8-2171-D115-083D-F0B04FEBA54D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611400" y="3935023"/>
            <a:ext cx="530352" cy="530352"/>
          </a:xfrm>
          <a:prstGeom prst="rect">
            <a:avLst/>
          </a:prstGeom>
        </p:spPr>
      </p:pic>
      <p:pic>
        <p:nvPicPr>
          <p:cNvPr id="30" name="Picture 29">
            <a:hlinkClick r:id="rId19"/>
            <a:extLst>
              <a:ext uri="{FF2B5EF4-FFF2-40B4-BE49-F238E27FC236}">
                <a16:creationId xmlns:a16="http://schemas.microsoft.com/office/drawing/2014/main" id="{3FE4BE0D-C7FB-14B3-0B3A-063B0030E750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233462" y="3935023"/>
            <a:ext cx="530352" cy="53035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D4CE329F-3BC1-88DC-3D1B-BFBD1F3C50E0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77586" y="4799434"/>
            <a:ext cx="530352" cy="530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76423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20ddf63-796d-438d-98ea-497898a0d295">
      <Terms xmlns="http://schemas.microsoft.com/office/infopath/2007/PartnerControls"/>
    </lcf76f155ced4ddcb4097134ff3c332f>
    <TaxCatchAll xmlns="48291fd6-79c4-426c-b173-e27df1f3fc99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2202101A1B9E40A6F75D5637497DB3" ma:contentTypeVersion="17" ma:contentTypeDescription="Create a new document." ma:contentTypeScope="" ma:versionID="693a0e8d08de654ee8647a095204c352">
  <xsd:schema xmlns:xsd="http://www.w3.org/2001/XMLSchema" xmlns:xs="http://www.w3.org/2001/XMLSchema" xmlns:p="http://schemas.microsoft.com/office/2006/metadata/properties" xmlns:ns2="f20ddf63-796d-438d-98ea-497898a0d295" xmlns:ns3="48291fd6-79c4-426c-b173-e27df1f3fc99" targetNamespace="http://schemas.microsoft.com/office/2006/metadata/properties" ma:root="true" ma:fieldsID="3e3f4a553aacb8cc584759d39725adf7" ns2:_="" ns3:_="">
    <xsd:import namespace="f20ddf63-796d-438d-98ea-497898a0d295"/>
    <xsd:import namespace="48291fd6-79c4-426c-b173-e27df1f3fc9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0ddf63-796d-438d-98ea-497898a0d29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b1ff4019-fa99-4329-98e7-f3e88d10e8e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291fd6-79c4-426c-b173-e27df1f3fc99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0581253a-42f6-463c-905c-ebeb59c18643}" ma:internalName="TaxCatchAll" ma:showField="CatchAllData" ma:web="48291fd6-79c4-426c-b173-e27df1f3fc9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535485D-BB58-412F-AA07-0FDB24FBA283}">
  <ds:schemaRefs>
    <ds:schemaRef ds:uri="48291fd6-79c4-426c-b173-e27df1f3fc99"/>
    <ds:schemaRef ds:uri="f20ddf63-796d-438d-98ea-497898a0d295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0AC69CCE-CBCB-4089-BA56-A6D41001B51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A8E818D-E8E1-45F4-85AB-4FD534D99BCC}">
  <ds:schemaRefs>
    <ds:schemaRef ds:uri="48291fd6-79c4-426c-b173-e27df1f3fc99"/>
    <ds:schemaRef ds:uri="f20ddf63-796d-438d-98ea-497898a0d29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477</Words>
  <Application>Microsoft Office PowerPoint</Application>
  <PresentationFormat>Widescreen</PresentationFormat>
  <Paragraphs>48</Paragraphs>
  <Slides>5</Slides>
  <Notes>4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Open Sans</vt:lpstr>
      <vt:lpstr>1_Office Theme</vt:lpstr>
      <vt:lpstr>PowerPoint Presentation</vt:lpstr>
      <vt:lpstr>PowerPoint Presentation</vt:lpstr>
      <vt:lpstr>PowerPoint Presentation</vt:lpstr>
      <vt:lpstr>Summary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Tan Hui Qi</dc:creator>
  <cp:lastModifiedBy>Michelle Ng Min Hui</cp:lastModifiedBy>
  <cp:revision>2</cp:revision>
  <dcterms:created xsi:type="dcterms:W3CDTF">2022-09-21T06:29:27Z</dcterms:created>
  <dcterms:modified xsi:type="dcterms:W3CDTF">2025-02-04T07:30:19Z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0x0101004F2202101A1B9E40A6F75D5637497DB3</vt:lpwstr>
  </property>
  <property fmtid="{D5CDD505-2E9C-101B-9397-08002B2CF9AE}" pid="3" name="MediaServiceImageTags">
    <vt:lpwstr/>
  </property>
</Properties>
</file>